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10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390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20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823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435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071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82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53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78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83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8DC64-5D8F-48F0-8235-FD27C93FE95A}" type="datetimeFigureOut">
              <a:rPr lang="es-ES" smtClean="0"/>
              <a:t>09/07/2020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7FEB-D53E-4402-B651-3F04020492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98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250 Rectángulo"/>
          <p:cNvSpPr/>
          <p:nvPr/>
        </p:nvSpPr>
        <p:spPr>
          <a:xfrm>
            <a:off x="2444109" y="1317763"/>
            <a:ext cx="2338562" cy="384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El virus entra e infecta</a:t>
            </a:r>
            <a:endParaRPr lang="es-ES" dirty="0"/>
          </a:p>
        </p:txBody>
      </p:sp>
      <p:grpSp>
        <p:nvGrpSpPr>
          <p:cNvPr id="234" name="233 Grupo"/>
          <p:cNvGrpSpPr/>
          <p:nvPr/>
        </p:nvGrpSpPr>
        <p:grpSpPr>
          <a:xfrm>
            <a:off x="124493" y="128788"/>
            <a:ext cx="11930132" cy="6525529"/>
            <a:chOff x="124493" y="128788"/>
            <a:chExt cx="11930132" cy="6525529"/>
          </a:xfrm>
        </p:grpSpPr>
        <p:grpSp>
          <p:nvGrpSpPr>
            <p:cNvPr id="280" name="279 Grupo"/>
            <p:cNvGrpSpPr/>
            <p:nvPr/>
          </p:nvGrpSpPr>
          <p:grpSpPr>
            <a:xfrm>
              <a:off x="124493" y="128788"/>
              <a:ext cx="11930132" cy="6525529"/>
              <a:chOff x="124493" y="128789"/>
              <a:chExt cx="11930132" cy="6516710"/>
            </a:xfrm>
          </p:grpSpPr>
          <p:grpSp>
            <p:nvGrpSpPr>
              <p:cNvPr id="206" name="205 Grupo"/>
              <p:cNvGrpSpPr/>
              <p:nvPr/>
            </p:nvGrpSpPr>
            <p:grpSpPr>
              <a:xfrm>
                <a:off x="124493" y="128789"/>
                <a:ext cx="11930132" cy="6516710"/>
                <a:chOff x="1754890" y="425003"/>
                <a:chExt cx="9026169" cy="7580896"/>
              </a:xfrm>
            </p:grpSpPr>
            <p:sp>
              <p:nvSpPr>
                <p:cNvPr id="97" name="96 Rectángulo"/>
                <p:cNvSpPr/>
                <p:nvPr/>
              </p:nvSpPr>
              <p:spPr>
                <a:xfrm>
                  <a:off x="1848107" y="4779304"/>
                  <a:ext cx="8795570" cy="3226595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5" name="Elipse 14"/>
                <p:cNvSpPr/>
                <p:nvPr/>
              </p:nvSpPr>
              <p:spPr>
                <a:xfrm>
                  <a:off x="5780077" y="425003"/>
                  <a:ext cx="2995779" cy="456771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Angiotensinógeno</a:t>
                  </a:r>
                  <a:endParaRPr lang="es-ES" dirty="0"/>
                </a:p>
              </p:txBody>
            </p:sp>
            <p:sp>
              <p:nvSpPr>
                <p:cNvPr id="16" name="Elipse 15"/>
                <p:cNvSpPr/>
                <p:nvPr/>
              </p:nvSpPr>
              <p:spPr>
                <a:xfrm>
                  <a:off x="6104585" y="1455313"/>
                  <a:ext cx="2369713" cy="360454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Angiotensina I</a:t>
                  </a:r>
                  <a:endParaRPr lang="es-ES" dirty="0"/>
                </a:p>
              </p:txBody>
            </p:sp>
            <p:sp>
              <p:nvSpPr>
                <p:cNvPr id="17" name="Elipse 16"/>
                <p:cNvSpPr/>
                <p:nvPr/>
              </p:nvSpPr>
              <p:spPr>
                <a:xfrm>
                  <a:off x="6104585" y="2299242"/>
                  <a:ext cx="2369713" cy="36045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Angiotensina II</a:t>
                  </a:r>
                  <a:endParaRPr lang="es-ES" dirty="0"/>
                </a:p>
              </p:txBody>
            </p:sp>
            <p:grpSp>
              <p:nvGrpSpPr>
                <p:cNvPr id="141" name="Grupo 140"/>
                <p:cNvGrpSpPr/>
                <p:nvPr/>
              </p:nvGrpSpPr>
              <p:grpSpPr>
                <a:xfrm>
                  <a:off x="1754890" y="3737770"/>
                  <a:ext cx="9026169" cy="1130096"/>
                  <a:chOff x="2120693" y="4086769"/>
                  <a:chExt cx="9026169" cy="1606615"/>
                </a:xfrm>
              </p:grpSpPr>
              <p:grpSp>
                <p:nvGrpSpPr>
                  <p:cNvPr id="79" name="Grupo 78"/>
                  <p:cNvGrpSpPr/>
                  <p:nvPr/>
                </p:nvGrpSpPr>
                <p:grpSpPr>
                  <a:xfrm>
                    <a:off x="2120693" y="4086769"/>
                    <a:ext cx="5480107" cy="1606615"/>
                    <a:chOff x="2120693" y="4086769"/>
                    <a:chExt cx="5480107" cy="1606615"/>
                  </a:xfrm>
                </p:grpSpPr>
                <p:sp>
                  <p:nvSpPr>
                    <p:cNvPr id="19" name="Elipse 18"/>
                    <p:cNvSpPr/>
                    <p:nvPr/>
                  </p:nvSpPr>
                  <p:spPr>
                    <a:xfrm>
                      <a:off x="2297199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20" name="Conector curvado 19"/>
                    <p:cNvCxnSpPr>
                      <a:stCxn id="19" idx="3"/>
                    </p:cNvCxnSpPr>
                    <p:nvPr/>
                  </p:nvCxnSpPr>
                  <p:spPr>
                    <a:xfrm rot="5400000">
                      <a:off x="2105903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Conector recto 20"/>
                    <p:cNvCxnSpPr>
                      <a:stCxn id="19" idx="4"/>
                    </p:cNvCxnSpPr>
                    <p:nvPr/>
                  </p:nvCxnSpPr>
                  <p:spPr>
                    <a:xfrm>
                      <a:off x="2548337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2" name="Elipse 21"/>
                    <p:cNvSpPr/>
                    <p:nvPr/>
                  </p:nvSpPr>
                  <p:spPr>
                    <a:xfrm>
                      <a:off x="2802694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23" name="Conector curvado 22"/>
                    <p:cNvCxnSpPr>
                      <a:stCxn id="22" idx="3"/>
                    </p:cNvCxnSpPr>
                    <p:nvPr/>
                  </p:nvCxnSpPr>
                  <p:spPr>
                    <a:xfrm rot="5400000">
                      <a:off x="2611398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Conector recto 23"/>
                    <p:cNvCxnSpPr>
                      <a:stCxn id="22" idx="4"/>
                    </p:cNvCxnSpPr>
                    <p:nvPr/>
                  </p:nvCxnSpPr>
                  <p:spPr>
                    <a:xfrm>
                      <a:off x="3053832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" name="Elipse 24"/>
                    <p:cNvSpPr/>
                    <p:nvPr/>
                  </p:nvSpPr>
                  <p:spPr>
                    <a:xfrm>
                      <a:off x="3308189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26" name="Conector curvado 25"/>
                    <p:cNvCxnSpPr>
                      <a:stCxn id="25" idx="3"/>
                    </p:cNvCxnSpPr>
                    <p:nvPr/>
                  </p:nvCxnSpPr>
                  <p:spPr>
                    <a:xfrm rot="5400000">
                      <a:off x="3116893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Conector recto 26"/>
                    <p:cNvCxnSpPr>
                      <a:stCxn id="25" idx="4"/>
                    </p:cNvCxnSpPr>
                    <p:nvPr/>
                  </p:nvCxnSpPr>
                  <p:spPr>
                    <a:xfrm>
                      <a:off x="3559327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8" name="Elipse 27"/>
                    <p:cNvSpPr/>
                    <p:nvPr/>
                  </p:nvSpPr>
                  <p:spPr>
                    <a:xfrm>
                      <a:off x="4061603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3">
                      <a:schemeClr val="accent6"/>
                    </a:fillRef>
                    <a:effectRef idx="2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29" name="Conector curvado 28"/>
                    <p:cNvCxnSpPr>
                      <a:stCxn id="28" idx="3"/>
                    </p:cNvCxnSpPr>
                    <p:nvPr/>
                  </p:nvCxnSpPr>
                  <p:spPr>
                    <a:xfrm rot="5400000">
                      <a:off x="3870307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Conector recto 29"/>
                    <p:cNvCxnSpPr>
                      <a:stCxn id="28" idx="4"/>
                    </p:cNvCxnSpPr>
                    <p:nvPr/>
                  </p:nvCxnSpPr>
                  <p:spPr>
                    <a:xfrm>
                      <a:off x="4312741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1" name="Elipse 30"/>
                    <p:cNvSpPr/>
                    <p:nvPr/>
                  </p:nvSpPr>
                  <p:spPr>
                    <a:xfrm>
                      <a:off x="3894175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32" name="Conector recto 31"/>
                    <p:cNvCxnSpPr>
                      <a:endCxn id="31" idx="0"/>
                    </p:cNvCxnSpPr>
                    <p:nvPr/>
                  </p:nvCxnSpPr>
                  <p:spPr>
                    <a:xfrm>
                      <a:off x="4145313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Conector curvado 32"/>
                    <p:cNvCxnSpPr>
                      <a:stCxn id="31" idx="7"/>
                    </p:cNvCxnSpPr>
                    <p:nvPr/>
                  </p:nvCxnSpPr>
                  <p:spPr>
                    <a:xfrm rot="5400000" flipH="1" flipV="1">
                      <a:off x="4158978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4" name="Elipse 33"/>
                    <p:cNvSpPr/>
                    <p:nvPr/>
                  </p:nvSpPr>
                  <p:spPr>
                    <a:xfrm>
                      <a:off x="2627261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35" name="Conector recto 34"/>
                    <p:cNvCxnSpPr>
                      <a:endCxn id="34" idx="0"/>
                    </p:cNvCxnSpPr>
                    <p:nvPr/>
                  </p:nvCxnSpPr>
                  <p:spPr>
                    <a:xfrm>
                      <a:off x="2878399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Conector curvado 35"/>
                    <p:cNvCxnSpPr>
                      <a:stCxn id="34" idx="7"/>
                    </p:cNvCxnSpPr>
                    <p:nvPr/>
                  </p:nvCxnSpPr>
                  <p:spPr>
                    <a:xfrm rot="5400000" flipH="1" flipV="1">
                      <a:off x="2892064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" name="Elipse 36"/>
                    <p:cNvSpPr/>
                    <p:nvPr/>
                  </p:nvSpPr>
                  <p:spPr>
                    <a:xfrm>
                      <a:off x="3133829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38" name="Conector recto 37"/>
                    <p:cNvCxnSpPr>
                      <a:endCxn id="37" idx="0"/>
                    </p:cNvCxnSpPr>
                    <p:nvPr/>
                  </p:nvCxnSpPr>
                  <p:spPr>
                    <a:xfrm>
                      <a:off x="3384967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Conector curvado 38"/>
                    <p:cNvCxnSpPr>
                      <a:stCxn id="37" idx="7"/>
                    </p:cNvCxnSpPr>
                    <p:nvPr/>
                  </p:nvCxnSpPr>
                  <p:spPr>
                    <a:xfrm rot="5400000" flipH="1" flipV="1">
                      <a:off x="3398632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0" name="Elipse 39"/>
                    <p:cNvSpPr/>
                    <p:nvPr/>
                  </p:nvSpPr>
                  <p:spPr>
                    <a:xfrm>
                      <a:off x="2120693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41" name="Conector recto 40"/>
                    <p:cNvCxnSpPr>
                      <a:endCxn id="40" idx="0"/>
                    </p:cNvCxnSpPr>
                    <p:nvPr/>
                  </p:nvCxnSpPr>
                  <p:spPr>
                    <a:xfrm>
                      <a:off x="2371831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Conector curvado 41"/>
                    <p:cNvCxnSpPr>
                      <a:stCxn id="40" idx="7"/>
                    </p:cNvCxnSpPr>
                    <p:nvPr/>
                  </p:nvCxnSpPr>
                  <p:spPr>
                    <a:xfrm rot="5400000" flipH="1" flipV="1">
                      <a:off x="2385496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3" name="Elipse 42"/>
                    <p:cNvSpPr/>
                    <p:nvPr/>
                  </p:nvSpPr>
                  <p:spPr>
                    <a:xfrm>
                      <a:off x="5046389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44" name="Conector curvado 43"/>
                    <p:cNvCxnSpPr>
                      <a:stCxn id="43" idx="3"/>
                    </p:cNvCxnSpPr>
                    <p:nvPr/>
                  </p:nvCxnSpPr>
                  <p:spPr>
                    <a:xfrm rot="5400000">
                      <a:off x="4855093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Conector recto 44"/>
                    <p:cNvCxnSpPr>
                      <a:stCxn id="43" idx="4"/>
                    </p:cNvCxnSpPr>
                    <p:nvPr/>
                  </p:nvCxnSpPr>
                  <p:spPr>
                    <a:xfrm>
                      <a:off x="5297527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6" name="Elipse 45"/>
                    <p:cNvSpPr/>
                    <p:nvPr/>
                  </p:nvSpPr>
                  <p:spPr>
                    <a:xfrm>
                      <a:off x="4869883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47" name="Conector recto 46"/>
                    <p:cNvCxnSpPr>
                      <a:endCxn id="46" idx="0"/>
                    </p:cNvCxnSpPr>
                    <p:nvPr/>
                  </p:nvCxnSpPr>
                  <p:spPr>
                    <a:xfrm>
                      <a:off x="5121021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Conector curvado 47"/>
                    <p:cNvCxnSpPr>
                      <a:stCxn id="46" idx="7"/>
                    </p:cNvCxnSpPr>
                    <p:nvPr/>
                  </p:nvCxnSpPr>
                  <p:spPr>
                    <a:xfrm rot="5400000" flipH="1" flipV="1">
                      <a:off x="5134686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9" name="Elipse 48"/>
                    <p:cNvSpPr/>
                    <p:nvPr/>
                  </p:nvSpPr>
                  <p:spPr>
                    <a:xfrm>
                      <a:off x="4559073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50" name="Conector curvado 49"/>
                    <p:cNvCxnSpPr>
                      <a:stCxn id="49" idx="3"/>
                    </p:cNvCxnSpPr>
                    <p:nvPr/>
                  </p:nvCxnSpPr>
                  <p:spPr>
                    <a:xfrm rot="5400000">
                      <a:off x="4367777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Conector recto 50"/>
                    <p:cNvCxnSpPr>
                      <a:stCxn id="49" idx="4"/>
                    </p:cNvCxnSpPr>
                    <p:nvPr/>
                  </p:nvCxnSpPr>
                  <p:spPr>
                    <a:xfrm>
                      <a:off x="4810211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2" name="Elipse 51"/>
                    <p:cNvSpPr/>
                    <p:nvPr/>
                  </p:nvSpPr>
                  <p:spPr>
                    <a:xfrm>
                      <a:off x="4382567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53" name="Conector recto 52"/>
                    <p:cNvCxnSpPr>
                      <a:endCxn id="52" idx="0"/>
                    </p:cNvCxnSpPr>
                    <p:nvPr/>
                  </p:nvCxnSpPr>
                  <p:spPr>
                    <a:xfrm>
                      <a:off x="4633705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Conector curvado 53"/>
                    <p:cNvCxnSpPr>
                      <a:stCxn id="52" idx="7"/>
                    </p:cNvCxnSpPr>
                    <p:nvPr/>
                  </p:nvCxnSpPr>
                  <p:spPr>
                    <a:xfrm rot="5400000" flipH="1" flipV="1">
                      <a:off x="4647370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5" name="Elipse 54"/>
                    <p:cNvSpPr/>
                    <p:nvPr/>
                  </p:nvSpPr>
                  <p:spPr>
                    <a:xfrm>
                      <a:off x="5558819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56" name="Conector curvado 55"/>
                    <p:cNvCxnSpPr>
                      <a:stCxn id="55" idx="3"/>
                    </p:cNvCxnSpPr>
                    <p:nvPr/>
                  </p:nvCxnSpPr>
                  <p:spPr>
                    <a:xfrm rot="5400000">
                      <a:off x="5367523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Conector recto 56"/>
                    <p:cNvCxnSpPr>
                      <a:stCxn id="55" idx="4"/>
                    </p:cNvCxnSpPr>
                    <p:nvPr/>
                  </p:nvCxnSpPr>
                  <p:spPr>
                    <a:xfrm>
                      <a:off x="5809957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8" name="Elipse 57"/>
                    <p:cNvSpPr/>
                    <p:nvPr/>
                  </p:nvSpPr>
                  <p:spPr>
                    <a:xfrm>
                      <a:off x="5382313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59" name="Conector recto 58"/>
                    <p:cNvCxnSpPr>
                      <a:endCxn id="58" idx="0"/>
                    </p:cNvCxnSpPr>
                    <p:nvPr/>
                  </p:nvCxnSpPr>
                  <p:spPr>
                    <a:xfrm>
                      <a:off x="5633451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Conector curvado 59"/>
                    <p:cNvCxnSpPr>
                      <a:stCxn id="58" idx="7"/>
                    </p:cNvCxnSpPr>
                    <p:nvPr/>
                  </p:nvCxnSpPr>
                  <p:spPr>
                    <a:xfrm rot="5400000" flipH="1" flipV="1">
                      <a:off x="5647116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1" name="Elipse 60"/>
                    <p:cNvSpPr/>
                    <p:nvPr/>
                  </p:nvSpPr>
                  <p:spPr>
                    <a:xfrm>
                      <a:off x="6071248" y="4088915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62" name="Conector curvado 61"/>
                    <p:cNvCxnSpPr>
                      <a:stCxn id="61" idx="3"/>
                    </p:cNvCxnSpPr>
                    <p:nvPr/>
                  </p:nvCxnSpPr>
                  <p:spPr>
                    <a:xfrm rot="5400000">
                      <a:off x="5879952" y="4686946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Conector recto 62"/>
                    <p:cNvCxnSpPr>
                      <a:stCxn id="61" idx="4"/>
                    </p:cNvCxnSpPr>
                    <p:nvPr/>
                  </p:nvCxnSpPr>
                  <p:spPr>
                    <a:xfrm>
                      <a:off x="6322386" y="4565434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4" name="Elipse 63"/>
                    <p:cNvSpPr/>
                    <p:nvPr/>
                  </p:nvSpPr>
                  <p:spPr>
                    <a:xfrm>
                      <a:off x="5894742" y="5216865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65" name="Conector recto 64"/>
                    <p:cNvCxnSpPr>
                      <a:endCxn id="64" idx="0"/>
                    </p:cNvCxnSpPr>
                    <p:nvPr/>
                  </p:nvCxnSpPr>
                  <p:spPr>
                    <a:xfrm>
                      <a:off x="6145880" y="4885260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Conector curvado 65"/>
                    <p:cNvCxnSpPr>
                      <a:stCxn id="64" idx="7"/>
                    </p:cNvCxnSpPr>
                    <p:nvPr/>
                  </p:nvCxnSpPr>
                  <p:spPr>
                    <a:xfrm rot="5400000" flipH="1" flipV="1">
                      <a:off x="6159545" y="5049176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7" name="Elipse 66"/>
                    <p:cNvSpPr/>
                    <p:nvPr/>
                  </p:nvSpPr>
                  <p:spPr>
                    <a:xfrm>
                      <a:off x="6583676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68" name="Conector curvado 67"/>
                    <p:cNvCxnSpPr>
                      <a:stCxn id="67" idx="3"/>
                    </p:cNvCxnSpPr>
                    <p:nvPr/>
                  </p:nvCxnSpPr>
                  <p:spPr>
                    <a:xfrm rot="5400000">
                      <a:off x="6392380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Conector recto 68"/>
                    <p:cNvCxnSpPr>
                      <a:stCxn id="67" idx="4"/>
                    </p:cNvCxnSpPr>
                    <p:nvPr/>
                  </p:nvCxnSpPr>
                  <p:spPr>
                    <a:xfrm>
                      <a:off x="6834814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0" name="Elipse 69"/>
                    <p:cNvSpPr/>
                    <p:nvPr/>
                  </p:nvSpPr>
                  <p:spPr>
                    <a:xfrm>
                      <a:off x="6407170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71" name="Conector recto 70"/>
                    <p:cNvCxnSpPr>
                      <a:endCxn id="70" idx="0"/>
                    </p:cNvCxnSpPr>
                    <p:nvPr/>
                  </p:nvCxnSpPr>
                  <p:spPr>
                    <a:xfrm>
                      <a:off x="6658308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Conector curvado 71"/>
                    <p:cNvCxnSpPr>
                      <a:stCxn id="70" idx="7"/>
                    </p:cNvCxnSpPr>
                    <p:nvPr/>
                  </p:nvCxnSpPr>
                  <p:spPr>
                    <a:xfrm rot="5400000" flipH="1" flipV="1">
                      <a:off x="6671973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3" name="Elipse 72"/>
                    <p:cNvSpPr/>
                    <p:nvPr/>
                  </p:nvSpPr>
                  <p:spPr>
                    <a:xfrm>
                      <a:off x="7098524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74" name="Conector curvado 73"/>
                    <p:cNvCxnSpPr>
                      <a:stCxn id="73" idx="3"/>
                    </p:cNvCxnSpPr>
                    <p:nvPr/>
                  </p:nvCxnSpPr>
                  <p:spPr>
                    <a:xfrm rot="5400000">
                      <a:off x="6907228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Conector recto 74"/>
                    <p:cNvCxnSpPr>
                      <a:stCxn id="73" idx="4"/>
                    </p:cNvCxnSpPr>
                    <p:nvPr/>
                  </p:nvCxnSpPr>
                  <p:spPr>
                    <a:xfrm>
                      <a:off x="7349662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6" name="Elipse 75"/>
                    <p:cNvSpPr/>
                    <p:nvPr/>
                  </p:nvSpPr>
                  <p:spPr>
                    <a:xfrm>
                      <a:off x="6922018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77" name="Conector recto 76"/>
                    <p:cNvCxnSpPr>
                      <a:endCxn id="76" idx="0"/>
                    </p:cNvCxnSpPr>
                    <p:nvPr/>
                  </p:nvCxnSpPr>
                  <p:spPr>
                    <a:xfrm>
                      <a:off x="7173156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Conector curvado 77"/>
                    <p:cNvCxnSpPr>
                      <a:stCxn id="76" idx="7"/>
                    </p:cNvCxnSpPr>
                    <p:nvPr/>
                  </p:nvCxnSpPr>
                  <p:spPr>
                    <a:xfrm rot="5400000" flipH="1" flipV="1">
                      <a:off x="7186821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0" name="Grupo 79"/>
                  <p:cNvGrpSpPr/>
                  <p:nvPr/>
                </p:nvGrpSpPr>
                <p:grpSpPr>
                  <a:xfrm>
                    <a:off x="7440237" y="4086769"/>
                    <a:ext cx="3706625" cy="1606615"/>
                    <a:chOff x="3894175" y="4086769"/>
                    <a:chExt cx="3706625" cy="1606615"/>
                  </a:xfrm>
                </p:grpSpPr>
                <p:sp>
                  <p:nvSpPr>
                    <p:cNvPr id="90" name="Elipse 89"/>
                    <p:cNvSpPr/>
                    <p:nvPr/>
                  </p:nvSpPr>
                  <p:spPr>
                    <a:xfrm>
                      <a:off x="4061603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91" name="Conector curvado 90"/>
                    <p:cNvCxnSpPr>
                      <a:stCxn id="90" idx="3"/>
                    </p:cNvCxnSpPr>
                    <p:nvPr/>
                  </p:nvCxnSpPr>
                  <p:spPr>
                    <a:xfrm rot="5400000">
                      <a:off x="3870307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Conector recto 91"/>
                    <p:cNvCxnSpPr>
                      <a:stCxn id="90" idx="4"/>
                    </p:cNvCxnSpPr>
                    <p:nvPr/>
                  </p:nvCxnSpPr>
                  <p:spPr>
                    <a:xfrm>
                      <a:off x="4312741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3" name="Elipse 92"/>
                    <p:cNvSpPr/>
                    <p:nvPr/>
                  </p:nvSpPr>
                  <p:spPr>
                    <a:xfrm>
                      <a:off x="3894175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94" name="Conector recto 93"/>
                    <p:cNvCxnSpPr>
                      <a:endCxn id="93" idx="0"/>
                    </p:cNvCxnSpPr>
                    <p:nvPr/>
                  </p:nvCxnSpPr>
                  <p:spPr>
                    <a:xfrm>
                      <a:off x="4145313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Conector curvado 94"/>
                    <p:cNvCxnSpPr>
                      <a:stCxn id="93" idx="7"/>
                    </p:cNvCxnSpPr>
                    <p:nvPr/>
                  </p:nvCxnSpPr>
                  <p:spPr>
                    <a:xfrm rot="5400000" flipH="1" flipV="1">
                      <a:off x="4158978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5" name="Elipse 104"/>
                    <p:cNvSpPr/>
                    <p:nvPr/>
                  </p:nvSpPr>
                  <p:spPr>
                    <a:xfrm>
                      <a:off x="5046389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06" name="Conector curvado 105"/>
                    <p:cNvCxnSpPr>
                      <a:stCxn id="105" idx="3"/>
                    </p:cNvCxnSpPr>
                    <p:nvPr/>
                  </p:nvCxnSpPr>
                  <p:spPr>
                    <a:xfrm rot="5400000">
                      <a:off x="4855093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Conector recto 106"/>
                    <p:cNvCxnSpPr>
                      <a:stCxn id="105" idx="4"/>
                    </p:cNvCxnSpPr>
                    <p:nvPr/>
                  </p:nvCxnSpPr>
                  <p:spPr>
                    <a:xfrm>
                      <a:off x="5297527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8" name="Elipse 107"/>
                    <p:cNvSpPr/>
                    <p:nvPr/>
                  </p:nvSpPr>
                  <p:spPr>
                    <a:xfrm>
                      <a:off x="4869883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09" name="Conector recto 108"/>
                    <p:cNvCxnSpPr>
                      <a:endCxn id="108" idx="0"/>
                    </p:cNvCxnSpPr>
                    <p:nvPr/>
                  </p:nvCxnSpPr>
                  <p:spPr>
                    <a:xfrm>
                      <a:off x="5121021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Conector curvado 109"/>
                    <p:cNvCxnSpPr>
                      <a:stCxn id="108" idx="7"/>
                    </p:cNvCxnSpPr>
                    <p:nvPr/>
                  </p:nvCxnSpPr>
                  <p:spPr>
                    <a:xfrm rot="5400000" flipH="1" flipV="1">
                      <a:off x="5134686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1" name="Elipse 110"/>
                    <p:cNvSpPr/>
                    <p:nvPr/>
                  </p:nvSpPr>
                  <p:spPr>
                    <a:xfrm>
                      <a:off x="4559073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12" name="Conector curvado 111"/>
                    <p:cNvCxnSpPr>
                      <a:stCxn id="111" idx="3"/>
                    </p:cNvCxnSpPr>
                    <p:nvPr/>
                  </p:nvCxnSpPr>
                  <p:spPr>
                    <a:xfrm rot="5400000">
                      <a:off x="4367777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Conector recto 112"/>
                    <p:cNvCxnSpPr>
                      <a:stCxn id="111" idx="4"/>
                    </p:cNvCxnSpPr>
                    <p:nvPr/>
                  </p:nvCxnSpPr>
                  <p:spPr>
                    <a:xfrm>
                      <a:off x="4810211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4" name="Elipse 113"/>
                    <p:cNvSpPr/>
                    <p:nvPr/>
                  </p:nvSpPr>
                  <p:spPr>
                    <a:xfrm>
                      <a:off x="4382567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15" name="Conector recto 114"/>
                    <p:cNvCxnSpPr>
                      <a:endCxn id="114" idx="0"/>
                    </p:cNvCxnSpPr>
                    <p:nvPr/>
                  </p:nvCxnSpPr>
                  <p:spPr>
                    <a:xfrm>
                      <a:off x="4633705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Conector curvado 115"/>
                    <p:cNvCxnSpPr>
                      <a:stCxn id="114" idx="7"/>
                    </p:cNvCxnSpPr>
                    <p:nvPr/>
                  </p:nvCxnSpPr>
                  <p:spPr>
                    <a:xfrm rot="5400000" flipH="1" flipV="1">
                      <a:off x="4647370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7" name="Elipse 116"/>
                    <p:cNvSpPr/>
                    <p:nvPr/>
                  </p:nvSpPr>
                  <p:spPr>
                    <a:xfrm>
                      <a:off x="5558819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18" name="Conector curvado 117"/>
                    <p:cNvCxnSpPr>
                      <a:stCxn id="117" idx="3"/>
                    </p:cNvCxnSpPr>
                    <p:nvPr/>
                  </p:nvCxnSpPr>
                  <p:spPr>
                    <a:xfrm rot="5400000">
                      <a:off x="5367523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Conector recto 118"/>
                    <p:cNvCxnSpPr>
                      <a:stCxn id="117" idx="4"/>
                    </p:cNvCxnSpPr>
                    <p:nvPr/>
                  </p:nvCxnSpPr>
                  <p:spPr>
                    <a:xfrm>
                      <a:off x="5809957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0" name="Elipse 119"/>
                    <p:cNvSpPr/>
                    <p:nvPr/>
                  </p:nvSpPr>
                  <p:spPr>
                    <a:xfrm>
                      <a:off x="5382313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21" name="Conector recto 120"/>
                    <p:cNvCxnSpPr>
                      <a:endCxn id="120" idx="0"/>
                    </p:cNvCxnSpPr>
                    <p:nvPr/>
                  </p:nvCxnSpPr>
                  <p:spPr>
                    <a:xfrm>
                      <a:off x="5633451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Conector curvado 121"/>
                    <p:cNvCxnSpPr>
                      <a:stCxn id="120" idx="7"/>
                    </p:cNvCxnSpPr>
                    <p:nvPr/>
                  </p:nvCxnSpPr>
                  <p:spPr>
                    <a:xfrm rot="5400000" flipH="1" flipV="1">
                      <a:off x="5647116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3" name="Elipse 122"/>
                    <p:cNvSpPr/>
                    <p:nvPr/>
                  </p:nvSpPr>
                  <p:spPr>
                    <a:xfrm>
                      <a:off x="6071248" y="4088915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24" name="Conector curvado 123"/>
                    <p:cNvCxnSpPr>
                      <a:stCxn id="123" idx="3"/>
                    </p:cNvCxnSpPr>
                    <p:nvPr/>
                  </p:nvCxnSpPr>
                  <p:spPr>
                    <a:xfrm rot="5400000">
                      <a:off x="5879952" y="4686946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Conector recto 124"/>
                    <p:cNvCxnSpPr>
                      <a:stCxn id="123" idx="4"/>
                    </p:cNvCxnSpPr>
                    <p:nvPr/>
                  </p:nvCxnSpPr>
                  <p:spPr>
                    <a:xfrm>
                      <a:off x="6322386" y="4565434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6" name="Elipse 125"/>
                    <p:cNvSpPr/>
                    <p:nvPr/>
                  </p:nvSpPr>
                  <p:spPr>
                    <a:xfrm>
                      <a:off x="5894742" y="5216865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27" name="Conector recto 126"/>
                    <p:cNvCxnSpPr>
                      <a:endCxn id="126" idx="0"/>
                    </p:cNvCxnSpPr>
                    <p:nvPr/>
                  </p:nvCxnSpPr>
                  <p:spPr>
                    <a:xfrm>
                      <a:off x="6145880" y="4885260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Conector curvado 127"/>
                    <p:cNvCxnSpPr>
                      <a:stCxn id="126" idx="7"/>
                    </p:cNvCxnSpPr>
                    <p:nvPr/>
                  </p:nvCxnSpPr>
                  <p:spPr>
                    <a:xfrm rot="5400000" flipH="1" flipV="1">
                      <a:off x="6159545" y="5049176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9" name="Elipse 128"/>
                    <p:cNvSpPr/>
                    <p:nvPr/>
                  </p:nvSpPr>
                  <p:spPr>
                    <a:xfrm>
                      <a:off x="6583676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30" name="Conector curvado 129"/>
                    <p:cNvCxnSpPr>
                      <a:stCxn id="129" idx="3"/>
                    </p:cNvCxnSpPr>
                    <p:nvPr/>
                  </p:nvCxnSpPr>
                  <p:spPr>
                    <a:xfrm rot="5400000">
                      <a:off x="6392380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Conector recto 130"/>
                    <p:cNvCxnSpPr>
                      <a:stCxn id="129" idx="4"/>
                    </p:cNvCxnSpPr>
                    <p:nvPr/>
                  </p:nvCxnSpPr>
                  <p:spPr>
                    <a:xfrm>
                      <a:off x="6834814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2" name="Elipse 131"/>
                    <p:cNvSpPr/>
                    <p:nvPr/>
                  </p:nvSpPr>
                  <p:spPr>
                    <a:xfrm>
                      <a:off x="6407170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33" name="Conector recto 132"/>
                    <p:cNvCxnSpPr>
                      <a:endCxn id="132" idx="0"/>
                    </p:cNvCxnSpPr>
                    <p:nvPr/>
                  </p:nvCxnSpPr>
                  <p:spPr>
                    <a:xfrm>
                      <a:off x="6658308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Conector curvado 133"/>
                    <p:cNvCxnSpPr>
                      <a:stCxn id="132" idx="7"/>
                    </p:cNvCxnSpPr>
                    <p:nvPr/>
                  </p:nvCxnSpPr>
                  <p:spPr>
                    <a:xfrm rot="5400000" flipH="1" flipV="1">
                      <a:off x="6671973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5" name="Elipse 134"/>
                    <p:cNvSpPr/>
                    <p:nvPr/>
                  </p:nvSpPr>
                  <p:spPr>
                    <a:xfrm>
                      <a:off x="7098524" y="408676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36" name="Conector curvado 135"/>
                    <p:cNvCxnSpPr>
                      <a:stCxn id="135" idx="3"/>
                    </p:cNvCxnSpPr>
                    <p:nvPr/>
                  </p:nvCxnSpPr>
                  <p:spPr>
                    <a:xfrm rot="5400000">
                      <a:off x="6907228" y="4684800"/>
                      <a:ext cx="456151" cy="73557"/>
                    </a:xfrm>
                    <a:prstGeom prst="curvedConnector3">
                      <a:avLst>
                        <a:gd name="adj1" fmla="val 78234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Conector recto 136"/>
                    <p:cNvCxnSpPr>
                      <a:stCxn id="135" idx="4"/>
                    </p:cNvCxnSpPr>
                    <p:nvPr/>
                  </p:nvCxnSpPr>
                  <p:spPr>
                    <a:xfrm>
                      <a:off x="7349662" y="4563288"/>
                      <a:ext cx="6439" cy="386366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8" name="Elipse 137"/>
                    <p:cNvSpPr/>
                    <p:nvPr/>
                  </p:nvSpPr>
                  <p:spPr>
                    <a:xfrm>
                      <a:off x="6922018" y="5214719"/>
                      <a:ext cx="502276" cy="476519"/>
                    </a:xfrm>
                    <a:prstGeom prst="ellipse">
                      <a:avLst/>
                    </a:prstGeom>
                  </p:spPr>
                  <p:style>
                    <a:lnRef idx="1">
                      <a:schemeClr val="accent4"/>
                    </a:lnRef>
                    <a:fillRef idx="3">
                      <a:schemeClr val="accent4"/>
                    </a:fillRef>
                    <a:effectRef idx="2">
                      <a:schemeClr val="accent4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ES"/>
                    </a:p>
                  </p:txBody>
                </p:sp>
                <p:cxnSp>
                  <p:nvCxnSpPr>
                    <p:cNvPr id="139" name="Conector recto 138"/>
                    <p:cNvCxnSpPr>
                      <a:endCxn id="138" idx="0"/>
                    </p:cNvCxnSpPr>
                    <p:nvPr/>
                  </p:nvCxnSpPr>
                  <p:spPr>
                    <a:xfrm>
                      <a:off x="7173156" y="4883114"/>
                      <a:ext cx="0" cy="331605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Conector curvado 139"/>
                    <p:cNvCxnSpPr>
                      <a:stCxn id="138" idx="7"/>
                    </p:cNvCxnSpPr>
                    <p:nvPr/>
                  </p:nvCxnSpPr>
                  <p:spPr>
                    <a:xfrm rot="5400000" flipH="1" flipV="1">
                      <a:off x="7186821" y="5047030"/>
                      <a:ext cx="401391" cy="73559"/>
                    </a:xfrm>
                    <a:prstGeom prst="curvedConnector3">
                      <a:avLst>
                        <a:gd name="adj1" fmla="val 75669"/>
                      </a:avLst>
                    </a:prstGeom>
                  </p:spPr>
                  <p:style>
                    <a:lnRef idx="3">
                      <a:schemeClr val="accent1"/>
                    </a:lnRef>
                    <a:fillRef idx="0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8" name="Elipse 17"/>
                <p:cNvSpPr/>
                <p:nvPr/>
              </p:nvSpPr>
              <p:spPr>
                <a:xfrm>
                  <a:off x="3153591" y="2707048"/>
                  <a:ext cx="1533997" cy="2935815"/>
                </a:xfrm>
                <a:custGeom>
                  <a:avLst/>
                  <a:gdLst>
                    <a:gd name="connsiteX0" fmla="*/ 0 w 1705390"/>
                    <a:gd name="connsiteY0" fmla="*/ 1573665 h 3147330"/>
                    <a:gd name="connsiteX1" fmla="*/ 852695 w 1705390"/>
                    <a:gd name="connsiteY1" fmla="*/ 0 h 3147330"/>
                    <a:gd name="connsiteX2" fmla="*/ 1705390 w 1705390"/>
                    <a:gd name="connsiteY2" fmla="*/ 1573665 h 3147330"/>
                    <a:gd name="connsiteX3" fmla="*/ 852695 w 1705390"/>
                    <a:gd name="connsiteY3" fmla="*/ 3147330 h 3147330"/>
                    <a:gd name="connsiteX4" fmla="*/ 0 w 1705390"/>
                    <a:gd name="connsiteY4" fmla="*/ 1573665 h 3147330"/>
                    <a:gd name="connsiteX0" fmla="*/ 0 w 1692511"/>
                    <a:gd name="connsiteY0" fmla="*/ 1560790 h 3147338"/>
                    <a:gd name="connsiteX1" fmla="*/ 839816 w 1692511"/>
                    <a:gd name="connsiteY1" fmla="*/ 4 h 3147338"/>
                    <a:gd name="connsiteX2" fmla="*/ 1692511 w 1692511"/>
                    <a:gd name="connsiteY2" fmla="*/ 1573669 h 3147338"/>
                    <a:gd name="connsiteX3" fmla="*/ 839816 w 1692511"/>
                    <a:gd name="connsiteY3" fmla="*/ 3147334 h 3147338"/>
                    <a:gd name="connsiteX4" fmla="*/ 0 w 1692511"/>
                    <a:gd name="connsiteY4" fmla="*/ 1560790 h 3147338"/>
                    <a:gd name="connsiteX0" fmla="*/ 105097 w 1797608"/>
                    <a:gd name="connsiteY0" fmla="*/ 1560790 h 3147338"/>
                    <a:gd name="connsiteX1" fmla="*/ 944913 w 1797608"/>
                    <a:gd name="connsiteY1" fmla="*/ 4 h 3147338"/>
                    <a:gd name="connsiteX2" fmla="*/ 1797608 w 1797608"/>
                    <a:gd name="connsiteY2" fmla="*/ 1573669 h 3147338"/>
                    <a:gd name="connsiteX3" fmla="*/ 944913 w 1797608"/>
                    <a:gd name="connsiteY3" fmla="*/ 3147334 h 3147338"/>
                    <a:gd name="connsiteX4" fmla="*/ 105097 w 1797608"/>
                    <a:gd name="connsiteY4" fmla="*/ 1560790 h 3147338"/>
                    <a:gd name="connsiteX0" fmla="*/ 105097 w 1797608"/>
                    <a:gd name="connsiteY0" fmla="*/ 1560790 h 3147338"/>
                    <a:gd name="connsiteX1" fmla="*/ 944913 w 1797608"/>
                    <a:gd name="connsiteY1" fmla="*/ 4 h 3147338"/>
                    <a:gd name="connsiteX2" fmla="*/ 1797608 w 1797608"/>
                    <a:gd name="connsiteY2" fmla="*/ 1573669 h 3147338"/>
                    <a:gd name="connsiteX3" fmla="*/ 944913 w 1797608"/>
                    <a:gd name="connsiteY3" fmla="*/ 3147334 h 3147338"/>
                    <a:gd name="connsiteX4" fmla="*/ 105097 w 1797608"/>
                    <a:gd name="connsiteY4" fmla="*/ 1560790 h 3147338"/>
                    <a:gd name="connsiteX0" fmla="*/ 105097 w 1808228"/>
                    <a:gd name="connsiteY0" fmla="*/ 1560790 h 3147338"/>
                    <a:gd name="connsiteX1" fmla="*/ 944913 w 1808228"/>
                    <a:gd name="connsiteY1" fmla="*/ 4 h 3147338"/>
                    <a:gd name="connsiteX2" fmla="*/ 1797608 w 1808228"/>
                    <a:gd name="connsiteY2" fmla="*/ 1573669 h 3147338"/>
                    <a:gd name="connsiteX3" fmla="*/ 944913 w 1808228"/>
                    <a:gd name="connsiteY3" fmla="*/ 3147334 h 3147338"/>
                    <a:gd name="connsiteX4" fmla="*/ 105097 w 1808228"/>
                    <a:gd name="connsiteY4" fmla="*/ 1560790 h 3147338"/>
                    <a:gd name="connsiteX0" fmla="*/ 1461 w 1702600"/>
                    <a:gd name="connsiteY0" fmla="*/ 1560790 h 2928400"/>
                    <a:gd name="connsiteX1" fmla="*/ 841277 w 1702600"/>
                    <a:gd name="connsiteY1" fmla="*/ 4 h 2928400"/>
                    <a:gd name="connsiteX2" fmla="*/ 1693972 w 1702600"/>
                    <a:gd name="connsiteY2" fmla="*/ 1573669 h 2928400"/>
                    <a:gd name="connsiteX3" fmla="*/ 666686 w 1702600"/>
                    <a:gd name="connsiteY3" fmla="*/ 2928393 h 2928400"/>
                    <a:gd name="connsiteX4" fmla="*/ 1461 w 1702600"/>
                    <a:gd name="connsiteY4" fmla="*/ 1560790 h 2928400"/>
                    <a:gd name="connsiteX0" fmla="*/ 21920 w 1732961"/>
                    <a:gd name="connsiteY0" fmla="*/ 1560790 h 2935815"/>
                    <a:gd name="connsiteX1" fmla="*/ 861736 w 1732961"/>
                    <a:gd name="connsiteY1" fmla="*/ 4 h 2935815"/>
                    <a:gd name="connsiteX2" fmla="*/ 1714431 w 1732961"/>
                    <a:gd name="connsiteY2" fmla="*/ 1573669 h 2935815"/>
                    <a:gd name="connsiteX3" fmla="*/ 687145 w 1732961"/>
                    <a:gd name="connsiteY3" fmla="*/ 2928393 h 2935815"/>
                    <a:gd name="connsiteX4" fmla="*/ 21920 w 1732961"/>
                    <a:gd name="connsiteY4" fmla="*/ 1560790 h 29358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32961" h="2935815">
                      <a:moveTo>
                        <a:pt x="21920" y="1560790"/>
                      </a:moveTo>
                      <a:cubicBezTo>
                        <a:pt x="51019" y="1072725"/>
                        <a:pt x="579651" y="-2142"/>
                        <a:pt x="861736" y="4"/>
                      </a:cubicBezTo>
                      <a:cubicBezTo>
                        <a:pt x="1143821" y="2150"/>
                        <a:pt x="1173518" y="859104"/>
                        <a:pt x="1714431" y="1573669"/>
                      </a:cubicBezTo>
                      <a:cubicBezTo>
                        <a:pt x="1817462" y="2442780"/>
                        <a:pt x="1493004" y="3007813"/>
                        <a:pt x="687145" y="2928393"/>
                      </a:cubicBezTo>
                      <a:cubicBezTo>
                        <a:pt x="-118714" y="2848973"/>
                        <a:pt x="-7178" y="2048855"/>
                        <a:pt x="21920" y="1560790"/>
                      </a:cubicBezTo>
                      <a:close/>
                    </a:path>
                  </a:pathLst>
                </a:cu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grpSp>
              <p:nvGrpSpPr>
                <p:cNvPr id="14" name="Grupo 13"/>
                <p:cNvGrpSpPr/>
                <p:nvPr/>
              </p:nvGrpSpPr>
              <p:grpSpPr>
                <a:xfrm>
                  <a:off x="3291300" y="4248303"/>
                  <a:ext cx="1170786" cy="1167062"/>
                  <a:chOff x="1813039" y="1725769"/>
                  <a:chExt cx="1464098" cy="1378727"/>
                </a:xfrm>
              </p:grpSpPr>
              <p:sp>
                <p:nvSpPr>
                  <p:cNvPr id="4" name="Elipse 3"/>
                  <p:cNvSpPr/>
                  <p:nvPr/>
                </p:nvSpPr>
                <p:spPr>
                  <a:xfrm>
                    <a:off x="2086377" y="1970468"/>
                    <a:ext cx="1004553" cy="901521"/>
                  </a:xfrm>
                  <a:prstGeom prst="ellips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ES" sz="1200" dirty="0" smtClean="0"/>
                      <a:t>SARV-</a:t>
                    </a:r>
                    <a:r>
                      <a:rPr lang="es-ES" sz="1200" dirty="0" err="1" smtClean="0"/>
                      <a:t>Cov</a:t>
                    </a:r>
                    <a:r>
                      <a:rPr lang="es-ES" sz="1200" dirty="0" smtClean="0"/>
                      <a:t> 2</a:t>
                    </a:r>
                    <a:endParaRPr lang="es-ES" sz="1200" dirty="0"/>
                  </a:p>
                </p:txBody>
              </p:sp>
              <p:sp>
                <p:nvSpPr>
                  <p:cNvPr id="5" name="Triángulo isósceles 4"/>
                  <p:cNvSpPr/>
                  <p:nvPr/>
                </p:nvSpPr>
                <p:spPr>
                  <a:xfrm rot="10800000">
                    <a:off x="2459864" y="1725769"/>
                    <a:ext cx="257577" cy="244699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6" name="Triángulo isósceles 5"/>
                  <p:cNvSpPr/>
                  <p:nvPr/>
                </p:nvSpPr>
                <p:spPr>
                  <a:xfrm rot="13150659">
                    <a:off x="2771663" y="1780926"/>
                    <a:ext cx="228736" cy="260535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7" name="Triángulo isósceles 6"/>
                  <p:cNvSpPr/>
                  <p:nvPr/>
                </p:nvSpPr>
                <p:spPr>
                  <a:xfrm rot="14356358">
                    <a:off x="2990919" y="1982007"/>
                    <a:ext cx="162453" cy="238353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8" name="Triángulo isósceles 7"/>
                  <p:cNvSpPr/>
                  <p:nvPr/>
                </p:nvSpPr>
                <p:spPr>
                  <a:xfrm rot="16200000">
                    <a:off x="3065707" y="2318732"/>
                    <a:ext cx="217868" cy="204992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9" name="Triángulo isósceles 8"/>
                  <p:cNvSpPr/>
                  <p:nvPr/>
                </p:nvSpPr>
                <p:spPr>
                  <a:xfrm rot="10800000" flipV="1">
                    <a:off x="2512692" y="2871989"/>
                    <a:ext cx="176628" cy="232507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0" name="Triángulo isósceles 9"/>
                  <p:cNvSpPr/>
                  <p:nvPr/>
                </p:nvSpPr>
                <p:spPr>
                  <a:xfrm rot="16200000" flipV="1">
                    <a:off x="1888283" y="2273053"/>
                    <a:ext cx="145860" cy="296348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1" name="Triángulo isósceles 10"/>
                  <p:cNvSpPr/>
                  <p:nvPr/>
                </p:nvSpPr>
                <p:spPr>
                  <a:xfrm rot="14356358" flipH="1" flipV="1">
                    <a:off x="1999436" y="2639834"/>
                    <a:ext cx="270770" cy="284982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2" name="Triángulo isósceles 11"/>
                  <p:cNvSpPr/>
                  <p:nvPr/>
                </p:nvSpPr>
                <p:spPr>
                  <a:xfrm rot="7223675" flipV="1">
                    <a:off x="2945711" y="2601326"/>
                    <a:ext cx="203178" cy="272200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3" name="Triángulo isósceles 12"/>
                  <p:cNvSpPr/>
                  <p:nvPr/>
                </p:nvSpPr>
                <p:spPr>
                  <a:xfrm rot="7223675">
                    <a:off x="2015232" y="1928637"/>
                    <a:ext cx="220310" cy="356100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grpSp>
              <p:nvGrpSpPr>
                <p:cNvPr id="142" name="Grupo 141"/>
                <p:cNvGrpSpPr/>
                <p:nvPr/>
              </p:nvGrpSpPr>
              <p:grpSpPr>
                <a:xfrm>
                  <a:off x="2746523" y="598906"/>
                  <a:ext cx="1091226" cy="913071"/>
                  <a:chOff x="1813039" y="1725769"/>
                  <a:chExt cx="1464098" cy="1378727"/>
                </a:xfrm>
              </p:grpSpPr>
              <p:sp>
                <p:nvSpPr>
                  <p:cNvPr id="143" name="Elipse 142"/>
                  <p:cNvSpPr/>
                  <p:nvPr/>
                </p:nvSpPr>
                <p:spPr>
                  <a:xfrm>
                    <a:off x="2086377" y="1970468"/>
                    <a:ext cx="1004553" cy="901521"/>
                  </a:xfrm>
                  <a:prstGeom prst="ellips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ES" sz="1100" dirty="0" smtClean="0"/>
                      <a:t>SARV-</a:t>
                    </a:r>
                    <a:r>
                      <a:rPr lang="es-ES" sz="1100" dirty="0" err="1" smtClean="0"/>
                      <a:t>Cov</a:t>
                    </a:r>
                    <a:r>
                      <a:rPr lang="es-ES" sz="1100" dirty="0" smtClean="0"/>
                      <a:t> 2</a:t>
                    </a:r>
                    <a:endParaRPr lang="es-ES" sz="1100" dirty="0"/>
                  </a:p>
                </p:txBody>
              </p:sp>
              <p:sp>
                <p:nvSpPr>
                  <p:cNvPr id="144" name="Triángulo isósceles 143"/>
                  <p:cNvSpPr/>
                  <p:nvPr/>
                </p:nvSpPr>
                <p:spPr>
                  <a:xfrm rot="10800000">
                    <a:off x="2459864" y="1725769"/>
                    <a:ext cx="257577" cy="244699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45" name="Triángulo isósceles 144"/>
                  <p:cNvSpPr/>
                  <p:nvPr/>
                </p:nvSpPr>
                <p:spPr>
                  <a:xfrm rot="13150659">
                    <a:off x="2771663" y="1780926"/>
                    <a:ext cx="228736" cy="260535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46" name="Triángulo isósceles 145"/>
                  <p:cNvSpPr/>
                  <p:nvPr/>
                </p:nvSpPr>
                <p:spPr>
                  <a:xfrm rot="14356358">
                    <a:off x="2990919" y="1982007"/>
                    <a:ext cx="162453" cy="238353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47" name="Triángulo isósceles 146"/>
                  <p:cNvSpPr/>
                  <p:nvPr/>
                </p:nvSpPr>
                <p:spPr>
                  <a:xfrm rot="16200000">
                    <a:off x="3065707" y="2318732"/>
                    <a:ext cx="217868" cy="204992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48" name="Triángulo isósceles 147"/>
                  <p:cNvSpPr/>
                  <p:nvPr/>
                </p:nvSpPr>
                <p:spPr>
                  <a:xfrm rot="10800000" flipV="1">
                    <a:off x="2512692" y="2871989"/>
                    <a:ext cx="176628" cy="232507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49" name="Triángulo isósceles 148"/>
                  <p:cNvSpPr/>
                  <p:nvPr/>
                </p:nvSpPr>
                <p:spPr>
                  <a:xfrm rot="16200000" flipV="1">
                    <a:off x="1888283" y="2273053"/>
                    <a:ext cx="145860" cy="296348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50" name="Triángulo isósceles 149"/>
                  <p:cNvSpPr/>
                  <p:nvPr/>
                </p:nvSpPr>
                <p:spPr>
                  <a:xfrm rot="14356358" flipH="1" flipV="1">
                    <a:off x="1999436" y="2639834"/>
                    <a:ext cx="270770" cy="284982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51" name="Triángulo isósceles 150"/>
                  <p:cNvSpPr/>
                  <p:nvPr/>
                </p:nvSpPr>
                <p:spPr>
                  <a:xfrm rot="7223675" flipV="1">
                    <a:off x="2945711" y="2601326"/>
                    <a:ext cx="203178" cy="272200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52" name="Triángulo isósceles 151"/>
                  <p:cNvSpPr/>
                  <p:nvPr/>
                </p:nvSpPr>
                <p:spPr>
                  <a:xfrm rot="7223675">
                    <a:off x="2015232" y="1928637"/>
                    <a:ext cx="220310" cy="356100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cxnSp>
              <p:nvCxnSpPr>
                <p:cNvPr id="81" name="80 Conector recto de flecha"/>
                <p:cNvCxnSpPr>
                  <a:stCxn id="15" idx="4"/>
                  <a:endCxn id="16" idx="0"/>
                </p:cNvCxnSpPr>
                <p:nvPr/>
              </p:nvCxnSpPr>
              <p:spPr>
                <a:xfrm>
                  <a:off x="7277967" y="881774"/>
                  <a:ext cx="11475" cy="573539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84 Conector recto de flecha"/>
                <p:cNvCxnSpPr>
                  <a:endCxn id="15" idx="6"/>
                </p:cNvCxnSpPr>
                <p:nvPr/>
              </p:nvCxnSpPr>
              <p:spPr>
                <a:xfrm flipH="1" flipV="1">
                  <a:off x="8775856" y="653389"/>
                  <a:ext cx="597414" cy="8506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6" name="85 CuadroTexto"/>
                <p:cNvSpPr txBox="1"/>
                <p:nvPr/>
              </p:nvSpPr>
              <p:spPr>
                <a:xfrm>
                  <a:off x="9365263" y="581626"/>
                  <a:ext cx="12784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dirty="0" smtClean="0"/>
                    <a:t>Hígado</a:t>
                  </a:r>
                  <a:endParaRPr lang="es-ES" dirty="0"/>
                </a:p>
              </p:txBody>
            </p:sp>
            <p:sp>
              <p:nvSpPr>
                <p:cNvPr id="88" name="87 Rectángulo"/>
                <p:cNvSpPr/>
                <p:nvPr/>
              </p:nvSpPr>
              <p:spPr>
                <a:xfrm>
                  <a:off x="7944805" y="1081780"/>
                  <a:ext cx="962966" cy="23886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Renina</a:t>
                  </a:r>
                  <a:endParaRPr lang="es-ES" dirty="0"/>
                </a:p>
              </p:txBody>
            </p:sp>
            <p:cxnSp>
              <p:nvCxnSpPr>
                <p:cNvPr id="96" name="95 Conector recto de flecha"/>
                <p:cNvCxnSpPr>
                  <a:stCxn id="102" idx="1"/>
                  <a:endCxn id="88" idx="3"/>
                </p:cNvCxnSpPr>
                <p:nvPr/>
              </p:nvCxnSpPr>
              <p:spPr>
                <a:xfrm flipH="1" flipV="1">
                  <a:off x="8907771" y="1201210"/>
                  <a:ext cx="632728" cy="14298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98" name="97 Rectángulo"/>
                <p:cNvSpPr/>
                <p:nvPr/>
              </p:nvSpPr>
              <p:spPr>
                <a:xfrm>
                  <a:off x="2587288" y="3322748"/>
                  <a:ext cx="214359" cy="416531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99" name="98 Datos almacenados"/>
                <p:cNvSpPr/>
                <p:nvPr/>
              </p:nvSpPr>
              <p:spPr>
                <a:xfrm rot="16200000">
                  <a:off x="2415283" y="3002592"/>
                  <a:ext cx="545493" cy="438226"/>
                </a:xfrm>
                <a:custGeom>
                  <a:avLst/>
                  <a:gdLst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8333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4555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00" h="10000">
                      <a:moveTo>
                        <a:pt x="1667" y="0"/>
                      </a:moveTo>
                      <a:lnTo>
                        <a:pt x="10000" y="0"/>
                      </a:lnTo>
                      <a:cubicBezTo>
                        <a:pt x="9079" y="0"/>
                        <a:pt x="4555" y="2239"/>
                        <a:pt x="4555" y="5000"/>
                      </a:cubicBezTo>
                      <a:cubicBezTo>
                        <a:pt x="4555" y="7761"/>
                        <a:pt x="9079" y="10000"/>
                        <a:pt x="10000" y="10000"/>
                      </a:cubicBezTo>
                      <a:lnTo>
                        <a:pt x="1667" y="10000"/>
                      </a:lnTo>
                      <a:cubicBezTo>
                        <a:pt x="746" y="10000"/>
                        <a:pt x="0" y="7761"/>
                        <a:pt x="0" y="5000"/>
                      </a:cubicBezTo>
                      <a:cubicBezTo>
                        <a:pt x="0" y="2239"/>
                        <a:pt x="746" y="0"/>
                        <a:pt x="1667" y="0"/>
                      </a:cubicBezTo>
                      <a:close/>
                    </a:path>
                  </a:pathLst>
                </a:custGeom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vert="vert" rtlCol="0" anchor="ctr"/>
                <a:lstStyle/>
                <a:p>
                  <a:pPr algn="ctr"/>
                  <a:endParaRPr lang="es-ES" dirty="0"/>
                </a:p>
              </p:txBody>
            </p:sp>
            <p:grpSp>
              <p:nvGrpSpPr>
                <p:cNvPr id="153" name="Grupo 141"/>
                <p:cNvGrpSpPr/>
                <p:nvPr/>
              </p:nvGrpSpPr>
              <p:grpSpPr>
                <a:xfrm>
                  <a:off x="1898699" y="1859718"/>
                  <a:ext cx="1472386" cy="1280501"/>
                  <a:chOff x="1813039" y="1725769"/>
                  <a:chExt cx="1464098" cy="1378727"/>
                </a:xfrm>
              </p:grpSpPr>
              <p:sp>
                <p:nvSpPr>
                  <p:cNvPr id="154" name="Elipse 142"/>
                  <p:cNvSpPr/>
                  <p:nvPr/>
                </p:nvSpPr>
                <p:spPr>
                  <a:xfrm>
                    <a:off x="2086377" y="1970468"/>
                    <a:ext cx="1004553" cy="901521"/>
                  </a:xfrm>
                  <a:prstGeom prst="ellips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s-ES" sz="1600" dirty="0" smtClean="0"/>
                      <a:t>SARV-</a:t>
                    </a:r>
                    <a:r>
                      <a:rPr lang="es-ES" sz="1600" dirty="0" err="1" smtClean="0"/>
                      <a:t>Cov</a:t>
                    </a:r>
                    <a:r>
                      <a:rPr lang="es-ES" sz="1600" dirty="0" smtClean="0"/>
                      <a:t> 2</a:t>
                    </a:r>
                    <a:endParaRPr lang="es-ES" sz="1600" dirty="0"/>
                  </a:p>
                </p:txBody>
              </p:sp>
              <p:sp>
                <p:nvSpPr>
                  <p:cNvPr id="155" name="Triángulo isósceles 143"/>
                  <p:cNvSpPr/>
                  <p:nvPr/>
                </p:nvSpPr>
                <p:spPr>
                  <a:xfrm rot="10800000">
                    <a:off x="2459864" y="1725769"/>
                    <a:ext cx="257577" cy="244699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56" name="Triángulo isósceles 144"/>
                  <p:cNvSpPr/>
                  <p:nvPr/>
                </p:nvSpPr>
                <p:spPr>
                  <a:xfrm rot="13150659">
                    <a:off x="2771663" y="1780926"/>
                    <a:ext cx="228736" cy="260535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57" name="Triángulo isósceles 145"/>
                  <p:cNvSpPr/>
                  <p:nvPr/>
                </p:nvSpPr>
                <p:spPr>
                  <a:xfrm rot="14356358">
                    <a:off x="2990919" y="1982007"/>
                    <a:ext cx="162453" cy="238353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58" name="Triángulo isósceles 146"/>
                  <p:cNvSpPr/>
                  <p:nvPr/>
                </p:nvSpPr>
                <p:spPr>
                  <a:xfrm rot="16200000">
                    <a:off x="3065707" y="2318732"/>
                    <a:ext cx="217868" cy="204992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59" name="Triángulo isósceles 147"/>
                  <p:cNvSpPr/>
                  <p:nvPr/>
                </p:nvSpPr>
                <p:spPr>
                  <a:xfrm rot="10800000" flipV="1">
                    <a:off x="2512692" y="2871989"/>
                    <a:ext cx="176628" cy="232507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60" name="Triángulo isósceles 148"/>
                  <p:cNvSpPr/>
                  <p:nvPr/>
                </p:nvSpPr>
                <p:spPr>
                  <a:xfrm rot="16200000" flipV="1">
                    <a:off x="1888283" y="2273053"/>
                    <a:ext cx="145860" cy="296348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61" name="Triángulo isósceles 149"/>
                  <p:cNvSpPr/>
                  <p:nvPr/>
                </p:nvSpPr>
                <p:spPr>
                  <a:xfrm rot="14356358" flipH="1" flipV="1">
                    <a:off x="1999436" y="2639834"/>
                    <a:ext cx="270770" cy="284982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62" name="Triángulo isósceles 150"/>
                  <p:cNvSpPr/>
                  <p:nvPr/>
                </p:nvSpPr>
                <p:spPr>
                  <a:xfrm rot="7223675" flipV="1">
                    <a:off x="2945711" y="2601326"/>
                    <a:ext cx="203178" cy="272200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  <p:sp>
                <p:nvSpPr>
                  <p:cNvPr id="163" name="Triángulo isósceles 151"/>
                  <p:cNvSpPr/>
                  <p:nvPr/>
                </p:nvSpPr>
                <p:spPr>
                  <a:xfrm rot="7223675">
                    <a:off x="2015232" y="1928637"/>
                    <a:ext cx="220310" cy="356100"/>
                  </a:xfrm>
                  <a:prstGeom prst="triangle">
                    <a:avLst/>
                  </a:prstGeom>
                </p:spPr>
                <p:style>
                  <a:lnRef idx="1">
                    <a:schemeClr val="accent6"/>
                  </a:lnRef>
                  <a:fillRef idx="3">
                    <a:schemeClr val="accent6"/>
                  </a:fillRef>
                  <a:effectRef idx="2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/>
                  </a:p>
                </p:txBody>
              </p:sp>
            </p:grpSp>
            <p:sp>
              <p:nvSpPr>
                <p:cNvPr id="100" name="99 CuadroTexto"/>
                <p:cNvSpPr txBox="1"/>
                <p:nvPr/>
              </p:nvSpPr>
              <p:spPr>
                <a:xfrm>
                  <a:off x="2421660" y="3125120"/>
                  <a:ext cx="587686" cy="4290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dirty="0" smtClean="0"/>
                    <a:t>ECA2</a:t>
                  </a:r>
                  <a:endParaRPr lang="es-ES" dirty="0"/>
                </a:p>
              </p:txBody>
            </p:sp>
            <p:sp>
              <p:nvSpPr>
                <p:cNvPr id="102" name="101 CuadroTexto"/>
                <p:cNvSpPr txBox="1"/>
                <p:nvPr/>
              </p:nvSpPr>
              <p:spPr>
                <a:xfrm>
                  <a:off x="9540499" y="1159528"/>
                  <a:ext cx="7257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dirty="0" smtClean="0"/>
                    <a:t>Riñón</a:t>
                  </a:r>
                  <a:endParaRPr lang="es-ES" dirty="0"/>
                </a:p>
              </p:txBody>
            </p:sp>
            <p:cxnSp>
              <p:nvCxnSpPr>
                <p:cNvPr id="164" name="163 Conector recto de flecha"/>
                <p:cNvCxnSpPr>
                  <a:stCxn id="16" idx="4"/>
                  <a:endCxn id="17" idx="0"/>
                </p:cNvCxnSpPr>
                <p:nvPr/>
              </p:nvCxnSpPr>
              <p:spPr>
                <a:xfrm>
                  <a:off x="7289442" y="1815767"/>
                  <a:ext cx="0" cy="483475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5" name="164 Rectángulo"/>
                <p:cNvSpPr/>
                <p:nvPr/>
              </p:nvSpPr>
              <p:spPr>
                <a:xfrm>
                  <a:off x="8111584" y="1956057"/>
                  <a:ext cx="748789" cy="238859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ECA</a:t>
                  </a:r>
                  <a:endParaRPr lang="es-ES" dirty="0"/>
                </a:p>
              </p:txBody>
            </p:sp>
            <p:sp>
              <p:nvSpPr>
                <p:cNvPr id="167" name="166 Datos almacenados"/>
                <p:cNvSpPr/>
                <p:nvPr/>
              </p:nvSpPr>
              <p:spPr>
                <a:xfrm rot="16200000">
                  <a:off x="5406311" y="3339099"/>
                  <a:ext cx="689845" cy="668275"/>
                </a:xfrm>
                <a:custGeom>
                  <a:avLst/>
                  <a:gdLst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8333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4276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00" h="10000">
                      <a:moveTo>
                        <a:pt x="1667" y="0"/>
                      </a:moveTo>
                      <a:lnTo>
                        <a:pt x="10000" y="0"/>
                      </a:lnTo>
                      <a:cubicBezTo>
                        <a:pt x="9079" y="0"/>
                        <a:pt x="4276" y="2239"/>
                        <a:pt x="4276" y="5000"/>
                      </a:cubicBezTo>
                      <a:cubicBezTo>
                        <a:pt x="4276" y="7761"/>
                        <a:pt x="9079" y="10000"/>
                        <a:pt x="10000" y="10000"/>
                      </a:cubicBezTo>
                      <a:lnTo>
                        <a:pt x="1667" y="10000"/>
                      </a:lnTo>
                      <a:cubicBezTo>
                        <a:pt x="746" y="10000"/>
                        <a:pt x="0" y="7761"/>
                        <a:pt x="0" y="5000"/>
                      </a:cubicBezTo>
                      <a:cubicBezTo>
                        <a:pt x="0" y="2239"/>
                        <a:pt x="746" y="0"/>
                        <a:pt x="1667" y="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68" name="167 CuadroTexto"/>
                <p:cNvSpPr txBox="1"/>
                <p:nvPr/>
              </p:nvSpPr>
              <p:spPr>
                <a:xfrm>
                  <a:off x="5553655" y="3645286"/>
                  <a:ext cx="452843" cy="429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dirty="0" smtClean="0"/>
                    <a:t>AT1</a:t>
                  </a:r>
                  <a:endParaRPr lang="es-ES" dirty="0"/>
                </a:p>
              </p:txBody>
            </p:sp>
            <p:sp>
              <p:nvSpPr>
                <p:cNvPr id="181" name="166 Datos almacenados"/>
                <p:cNvSpPr/>
                <p:nvPr/>
              </p:nvSpPr>
              <p:spPr>
                <a:xfrm rot="16200000">
                  <a:off x="7047207" y="3337939"/>
                  <a:ext cx="689845" cy="668275"/>
                </a:xfrm>
                <a:custGeom>
                  <a:avLst/>
                  <a:gdLst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8333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4276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00" h="10000">
                      <a:moveTo>
                        <a:pt x="1667" y="0"/>
                      </a:moveTo>
                      <a:lnTo>
                        <a:pt x="10000" y="0"/>
                      </a:lnTo>
                      <a:cubicBezTo>
                        <a:pt x="9079" y="0"/>
                        <a:pt x="4276" y="2239"/>
                        <a:pt x="4276" y="5000"/>
                      </a:cubicBezTo>
                      <a:cubicBezTo>
                        <a:pt x="4276" y="7761"/>
                        <a:pt x="9079" y="10000"/>
                        <a:pt x="10000" y="10000"/>
                      </a:cubicBezTo>
                      <a:lnTo>
                        <a:pt x="1667" y="10000"/>
                      </a:lnTo>
                      <a:cubicBezTo>
                        <a:pt x="746" y="10000"/>
                        <a:pt x="0" y="7761"/>
                        <a:pt x="0" y="5000"/>
                      </a:cubicBezTo>
                      <a:cubicBezTo>
                        <a:pt x="0" y="2239"/>
                        <a:pt x="746" y="0"/>
                        <a:pt x="1667" y="0"/>
                      </a:cubicBezTo>
                      <a:close/>
                    </a:path>
                  </a:pathLst>
                </a:cu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82" name="181 CuadroTexto"/>
                <p:cNvSpPr txBox="1"/>
                <p:nvPr/>
              </p:nvSpPr>
              <p:spPr>
                <a:xfrm>
                  <a:off x="7190676" y="3645286"/>
                  <a:ext cx="402908" cy="429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dirty="0" smtClean="0"/>
                    <a:t>AT2</a:t>
                  </a:r>
                  <a:endParaRPr lang="es-ES" dirty="0"/>
                </a:p>
              </p:txBody>
            </p:sp>
            <p:sp>
              <p:nvSpPr>
                <p:cNvPr id="183" name="166 Datos almacenados"/>
                <p:cNvSpPr/>
                <p:nvPr/>
              </p:nvSpPr>
              <p:spPr>
                <a:xfrm rot="16200000">
                  <a:off x="9277501" y="3348586"/>
                  <a:ext cx="689845" cy="668275"/>
                </a:xfrm>
                <a:custGeom>
                  <a:avLst/>
                  <a:gdLst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8333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  <a:gd name="connsiteX0" fmla="*/ 1667 w 10000"/>
                    <a:gd name="connsiteY0" fmla="*/ 0 h 10000"/>
                    <a:gd name="connsiteX1" fmla="*/ 10000 w 10000"/>
                    <a:gd name="connsiteY1" fmla="*/ 0 h 10000"/>
                    <a:gd name="connsiteX2" fmla="*/ 4276 w 10000"/>
                    <a:gd name="connsiteY2" fmla="*/ 5000 h 10000"/>
                    <a:gd name="connsiteX3" fmla="*/ 10000 w 10000"/>
                    <a:gd name="connsiteY3" fmla="*/ 10000 h 10000"/>
                    <a:gd name="connsiteX4" fmla="*/ 1667 w 10000"/>
                    <a:gd name="connsiteY4" fmla="*/ 10000 h 10000"/>
                    <a:gd name="connsiteX5" fmla="*/ 0 w 10000"/>
                    <a:gd name="connsiteY5" fmla="*/ 5000 h 10000"/>
                    <a:gd name="connsiteX6" fmla="*/ 1667 w 10000"/>
                    <a:gd name="connsiteY6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00" h="10000">
                      <a:moveTo>
                        <a:pt x="1667" y="0"/>
                      </a:moveTo>
                      <a:lnTo>
                        <a:pt x="10000" y="0"/>
                      </a:lnTo>
                      <a:cubicBezTo>
                        <a:pt x="9079" y="0"/>
                        <a:pt x="4276" y="2239"/>
                        <a:pt x="4276" y="5000"/>
                      </a:cubicBezTo>
                      <a:cubicBezTo>
                        <a:pt x="4276" y="7761"/>
                        <a:pt x="9079" y="10000"/>
                        <a:pt x="10000" y="10000"/>
                      </a:cubicBezTo>
                      <a:lnTo>
                        <a:pt x="1667" y="10000"/>
                      </a:lnTo>
                      <a:cubicBezTo>
                        <a:pt x="746" y="10000"/>
                        <a:pt x="0" y="7761"/>
                        <a:pt x="0" y="5000"/>
                      </a:cubicBezTo>
                      <a:cubicBezTo>
                        <a:pt x="0" y="2239"/>
                        <a:pt x="746" y="0"/>
                        <a:pt x="1667" y="0"/>
                      </a:cubicBezTo>
                      <a:close/>
                    </a:path>
                  </a:pathLst>
                </a:custGeom>
                <a:ln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84" name="183 CuadroTexto"/>
                <p:cNvSpPr txBox="1"/>
                <p:nvPr/>
              </p:nvSpPr>
              <p:spPr>
                <a:xfrm>
                  <a:off x="9373270" y="3634952"/>
                  <a:ext cx="530084" cy="4296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dirty="0" smtClean="0"/>
                    <a:t>MAS</a:t>
                  </a:r>
                  <a:endParaRPr lang="es-ES" dirty="0"/>
                </a:p>
              </p:txBody>
            </p:sp>
            <p:cxnSp>
              <p:nvCxnSpPr>
                <p:cNvPr id="186" name="185 Conector recto de flecha"/>
                <p:cNvCxnSpPr>
                  <a:stCxn id="17" idx="4"/>
                  <a:endCxn id="167" idx="2"/>
                </p:cNvCxnSpPr>
                <p:nvPr/>
              </p:nvCxnSpPr>
              <p:spPr>
                <a:xfrm flipH="1">
                  <a:off x="5751233" y="2659695"/>
                  <a:ext cx="1538209" cy="1063486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187 Conector recto de flecha"/>
                <p:cNvCxnSpPr>
                  <a:stCxn id="167" idx="5"/>
                  <a:endCxn id="224" idx="0"/>
                </p:cNvCxnSpPr>
                <p:nvPr/>
              </p:nvCxnSpPr>
              <p:spPr>
                <a:xfrm>
                  <a:off x="5751233" y="4018159"/>
                  <a:ext cx="3387" cy="1310926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190 Conector recto de flecha"/>
                <p:cNvCxnSpPr>
                  <a:stCxn id="17" idx="4"/>
                  <a:endCxn id="181" idx="2"/>
                </p:cNvCxnSpPr>
                <p:nvPr/>
              </p:nvCxnSpPr>
              <p:spPr>
                <a:xfrm>
                  <a:off x="7289442" y="2659695"/>
                  <a:ext cx="102688" cy="1062327"/>
                </a:xfrm>
                <a:prstGeom prst="straightConnector1">
                  <a:avLst/>
                </a:prstGeom>
                <a:ln w="28575">
                  <a:solidFill>
                    <a:schemeClr val="accent6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192 Conector recto de flecha"/>
                <p:cNvCxnSpPr>
                  <a:endCxn id="194" idx="2"/>
                </p:cNvCxnSpPr>
                <p:nvPr/>
              </p:nvCxnSpPr>
              <p:spPr>
                <a:xfrm>
                  <a:off x="7325572" y="2659696"/>
                  <a:ext cx="2000567" cy="23676"/>
                </a:xfrm>
                <a:prstGeom prst="straightConnector1">
                  <a:avLst/>
                </a:prstGeom>
                <a:ln w="28575">
                  <a:solidFill>
                    <a:schemeClr val="accent6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4" name="193 Elipse"/>
                <p:cNvSpPr/>
                <p:nvPr/>
              </p:nvSpPr>
              <p:spPr>
                <a:xfrm>
                  <a:off x="9326139" y="2460968"/>
                  <a:ext cx="940071" cy="444808"/>
                </a:xfrm>
                <a:prstGeom prst="ellips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A1-7</a:t>
                  </a:r>
                  <a:endParaRPr lang="es-ES" dirty="0"/>
                </a:p>
              </p:txBody>
            </p:sp>
            <p:sp>
              <p:nvSpPr>
                <p:cNvPr id="198" name="197 Rectángulo"/>
                <p:cNvSpPr/>
                <p:nvPr/>
              </p:nvSpPr>
              <p:spPr>
                <a:xfrm>
                  <a:off x="8247997" y="2763953"/>
                  <a:ext cx="748789" cy="238860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ES" dirty="0" smtClean="0"/>
                    <a:t>ECA2</a:t>
                  </a:r>
                  <a:endParaRPr lang="es-ES" dirty="0"/>
                </a:p>
              </p:txBody>
            </p:sp>
            <p:cxnSp>
              <p:nvCxnSpPr>
                <p:cNvPr id="200" name="199 Conector recto de flecha"/>
                <p:cNvCxnSpPr>
                  <a:stCxn id="194" idx="4"/>
                  <a:endCxn id="183" idx="2"/>
                </p:cNvCxnSpPr>
                <p:nvPr/>
              </p:nvCxnSpPr>
              <p:spPr>
                <a:xfrm flipH="1">
                  <a:off x="9622423" y="2905777"/>
                  <a:ext cx="173751" cy="826893"/>
                </a:xfrm>
                <a:prstGeom prst="straightConnector1">
                  <a:avLst/>
                </a:prstGeom>
                <a:ln w="28575">
                  <a:solidFill>
                    <a:schemeClr val="accent6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202 Conector curvado"/>
                <p:cNvCxnSpPr>
                  <a:stCxn id="158" idx="2"/>
                  <a:endCxn id="5" idx="3"/>
                </p:cNvCxnSpPr>
                <p:nvPr/>
              </p:nvCxnSpPr>
              <p:spPr>
                <a:xfrm>
                  <a:off x="3371085" y="2606803"/>
                  <a:ext cx="540444" cy="1641500"/>
                </a:xfrm>
                <a:prstGeom prst="curvedConnector2">
                  <a:avLst/>
                </a:prstGeom>
                <a:ln>
                  <a:tailEnd type="arrow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8" name="207 Conector recto de flecha"/>
              <p:cNvCxnSpPr>
                <a:stCxn id="181" idx="5"/>
                <a:endCxn id="229" idx="0"/>
              </p:cNvCxnSpPr>
              <p:nvPr/>
            </p:nvCxnSpPr>
            <p:spPr>
              <a:xfrm>
                <a:off x="7575385" y="3216550"/>
                <a:ext cx="1471661" cy="1127899"/>
              </a:xfrm>
              <a:prstGeom prst="straightConnector1">
                <a:avLst/>
              </a:prstGeom>
              <a:ln w="28575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208 Conector recto de flecha"/>
              <p:cNvCxnSpPr>
                <a:stCxn id="183" idx="5"/>
                <a:endCxn id="229" idx="0"/>
              </p:cNvCxnSpPr>
              <p:nvPr/>
            </p:nvCxnSpPr>
            <p:spPr>
              <a:xfrm flipH="1">
                <a:off x="9047046" y="3225703"/>
                <a:ext cx="1476179" cy="1118746"/>
              </a:xfrm>
              <a:prstGeom prst="straightConnector1">
                <a:avLst/>
              </a:prstGeom>
              <a:ln w="28575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4" name="223 Rectángulo"/>
              <p:cNvSpPr/>
              <p:nvPr/>
            </p:nvSpPr>
            <p:spPr>
              <a:xfrm>
                <a:off x="4337478" y="4344449"/>
                <a:ext cx="2147133" cy="1217849"/>
              </a:xfrm>
              <a:prstGeom prst="rect">
                <a:avLst/>
              </a:prstGeom>
              <a:solidFill>
                <a:srgbClr val="FF717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b="1" dirty="0" smtClean="0">
                    <a:solidFill>
                      <a:sysClr val="windowText" lastClr="000000"/>
                    </a:solidFill>
                  </a:rPr>
                  <a:t>Efectos</a:t>
                </a:r>
              </a:p>
              <a:p>
                <a:pPr algn="ctr"/>
                <a:r>
                  <a:rPr lang="es-ES" dirty="0" smtClean="0">
                    <a:solidFill>
                      <a:sysClr val="windowText" lastClr="000000"/>
                    </a:solidFill>
                  </a:rPr>
                  <a:t>Pro-oxidativos</a:t>
                </a:r>
              </a:p>
              <a:p>
                <a:pPr algn="ctr"/>
                <a:r>
                  <a:rPr lang="es-ES" dirty="0" smtClean="0">
                    <a:solidFill>
                      <a:sysClr val="windowText" lastClr="000000"/>
                    </a:solidFill>
                  </a:rPr>
                  <a:t>Pro-inflamatorios</a:t>
                </a:r>
              </a:p>
              <a:p>
                <a:pPr algn="ctr"/>
                <a:r>
                  <a:rPr lang="es-ES" dirty="0" smtClean="0">
                    <a:solidFill>
                      <a:sysClr val="windowText" lastClr="000000"/>
                    </a:solidFill>
                  </a:rPr>
                  <a:t>Vasoconstrictores</a:t>
                </a:r>
                <a:endParaRPr lang="es-E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29" name="228 Rectángulo"/>
              <p:cNvSpPr/>
              <p:nvPr/>
            </p:nvSpPr>
            <p:spPr>
              <a:xfrm>
                <a:off x="7963893" y="4344449"/>
                <a:ext cx="2166305" cy="121784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b="1" dirty="0" smtClean="0">
                    <a:solidFill>
                      <a:sysClr val="windowText" lastClr="000000"/>
                    </a:solidFill>
                  </a:rPr>
                  <a:t>Efectos</a:t>
                </a:r>
              </a:p>
              <a:p>
                <a:pPr algn="ctr"/>
                <a:r>
                  <a:rPr lang="es-ES" dirty="0" smtClean="0">
                    <a:solidFill>
                      <a:sysClr val="windowText" lastClr="000000"/>
                    </a:solidFill>
                  </a:rPr>
                  <a:t>Anti-oxidativos</a:t>
                </a:r>
              </a:p>
              <a:p>
                <a:pPr algn="ctr"/>
                <a:r>
                  <a:rPr lang="es-ES" dirty="0" smtClean="0">
                    <a:solidFill>
                      <a:sysClr val="windowText" lastClr="000000"/>
                    </a:solidFill>
                  </a:rPr>
                  <a:t>Anti-inflamatorios</a:t>
                </a:r>
              </a:p>
              <a:p>
                <a:pPr algn="ctr"/>
                <a:r>
                  <a:rPr lang="es-ES" dirty="0" smtClean="0">
                    <a:solidFill>
                      <a:sysClr val="windowText" lastClr="000000"/>
                    </a:solidFill>
                  </a:rPr>
                  <a:t>Vasodilatadores</a:t>
                </a:r>
                <a:endParaRPr lang="es-E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52" name="251 Rectángulo"/>
              <p:cNvSpPr/>
              <p:nvPr/>
            </p:nvSpPr>
            <p:spPr>
              <a:xfrm>
                <a:off x="1617789" y="4695157"/>
                <a:ext cx="2338562" cy="86714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El virus entra y se replica, </a:t>
                </a:r>
                <a:r>
                  <a:rPr lang="es-ES" dirty="0"/>
                  <a:t>desregulación</a:t>
                </a:r>
              </a:p>
              <a:p>
                <a:pPr algn="ctr"/>
                <a:r>
                  <a:rPr lang="es-ES" dirty="0" smtClean="0"/>
                  <a:t>ECA2</a:t>
                </a:r>
                <a:endParaRPr lang="es-ES" dirty="0"/>
              </a:p>
            </p:txBody>
          </p:sp>
          <p:cxnSp>
            <p:nvCxnSpPr>
              <p:cNvPr id="255" name="254 Conector recto de flecha"/>
              <p:cNvCxnSpPr>
                <a:stCxn id="224" idx="2"/>
                <a:endCxn id="261" idx="0"/>
              </p:cNvCxnSpPr>
              <p:nvPr/>
            </p:nvCxnSpPr>
            <p:spPr>
              <a:xfrm>
                <a:off x="5411045" y="5562298"/>
                <a:ext cx="0" cy="57350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256 Conector recto de flecha"/>
              <p:cNvCxnSpPr>
                <a:stCxn id="229" idx="2"/>
                <a:endCxn id="262" idx="0"/>
              </p:cNvCxnSpPr>
              <p:nvPr/>
            </p:nvCxnSpPr>
            <p:spPr>
              <a:xfrm>
                <a:off x="9047046" y="5562298"/>
                <a:ext cx="13314" cy="573508"/>
              </a:xfrm>
              <a:prstGeom prst="straightConnector1">
                <a:avLst/>
              </a:prstGeom>
              <a:ln w="28575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0" name="259 Rectángulo"/>
              <p:cNvSpPr/>
              <p:nvPr/>
            </p:nvSpPr>
            <p:spPr>
              <a:xfrm>
                <a:off x="6023340" y="5649297"/>
                <a:ext cx="2351399" cy="3847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mtClean="0"/>
                  <a:t>Patología </a:t>
                </a:r>
                <a:r>
                  <a:rPr lang="es-ES" dirty="0" smtClean="0"/>
                  <a:t>viral</a:t>
                </a:r>
                <a:endParaRPr lang="es-ES" dirty="0"/>
              </a:p>
            </p:txBody>
          </p:sp>
          <p:sp>
            <p:nvSpPr>
              <p:cNvPr id="261" name="260 Rectángulo"/>
              <p:cNvSpPr/>
              <p:nvPr/>
            </p:nvSpPr>
            <p:spPr>
              <a:xfrm>
                <a:off x="4451140" y="6135806"/>
                <a:ext cx="1919810" cy="369899"/>
              </a:xfrm>
              <a:prstGeom prst="rect">
                <a:avLst/>
              </a:prstGeom>
              <a:solidFill>
                <a:srgbClr val="FF717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b="1" dirty="0" smtClean="0">
                    <a:solidFill>
                      <a:sysClr val="windowText" lastClr="000000"/>
                    </a:solidFill>
                  </a:rPr>
                  <a:t>Lesión pulmonar</a:t>
                </a:r>
                <a:endParaRPr lang="es-ES" b="1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62" name="261 Rectángulo"/>
              <p:cNvSpPr/>
              <p:nvPr/>
            </p:nvSpPr>
            <p:spPr>
              <a:xfrm>
                <a:off x="7759019" y="6135806"/>
                <a:ext cx="2602681" cy="369899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b="1" dirty="0" smtClean="0">
                    <a:solidFill>
                      <a:sysClr val="windowText" lastClr="000000"/>
                    </a:solidFill>
                  </a:rPr>
                  <a:t>Protección del pulmón</a:t>
                </a:r>
                <a:endParaRPr lang="es-ES" b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78" name="277 Conector curvado"/>
              <p:cNvCxnSpPr>
                <a:stCxn id="252" idx="2"/>
                <a:endCxn id="261" idx="1"/>
              </p:cNvCxnSpPr>
              <p:nvPr/>
            </p:nvCxnSpPr>
            <p:spPr>
              <a:xfrm rot="16200000" flipH="1">
                <a:off x="3239876" y="5109492"/>
                <a:ext cx="758458" cy="1664070"/>
              </a:xfrm>
              <a:prstGeom prst="curvedConnector2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6" name="225 Conector recto de flecha"/>
            <p:cNvCxnSpPr>
              <a:stCxn id="16" idx="6"/>
              <a:endCxn id="189" idx="0"/>
            </p:cNvCxnSpPr>
            <p:nvPr/>
          </p:nvCxnSpPr>
          <p:spPr>
            <a:xfrm>
              <a:off x="9005717" y="1170801"/>
              <a:ext cx="2402216" cy="19715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89" name="188 Elipse"/>
            <p:cNvSpPr/>
            <p:nvPr/>
          </p:nvSpPr>
          <p:spPr>
            <a:xfrm>
              <a:off x="10786674" y="1367957"/>
              <a:ext cx="1242517" cy="38288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A1-9</a:t>
              </a:r>
              <a:endParaRPr lang="es-ES" dirty="0"/>
            </a:p>
          </p:txBody>
        </p:sp>
        <p:cxnSp>
          <p:nvCxnSpPr>
            <p:cNvPr id="232" name="231 Conector curvado"/>
            <p:cNvCxnSpPr>
              <a:stCxn id="189" idx="4"/>
              <a:endCxn id="184" idx="0"/>
            </p:cNvCxnSpPr>
            <p:nvPr/>
          </p:nvCxnSpPr>
          <p:spPr>
            <a:xfrm rot="5400000">
              <a:off x="10405566" y="1889500"/>
              <a:ext cx="1141026" cy="863708"/>
            </a:xfrm>
            <a:prstGeom prst="curvedConnector3">
              <a:avLst>
                <a:gd name="adj1" fmla="val 73703"/>
              </a:avLst>
            </a:prstGeom>
            <a:ln w="28575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1758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51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Rigo</dc:creator>
  <cp:lastModifiedBy>Estudiantes</cp:lastModifiedBy>
  <cp:revision>12</cp:revision>
  <dcterms:created xsi:type="dcterms:W3CDTF">2020-07-03T02:59:21Z</dcterms:created>
  <dcterms:modified xsi:type="dcterms:W3CDTF">2020-07-09T20:10:51Z</dcterms:modified>
</cp:coreProperties>
</file>